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Open Sans Bold" panose="020B0604020202020204" charset="0"/>
      <p:regular r:id="rId13"/>
    </p:embeddedFont>
    <p:embeddedFont>
      <p:font typeface="Open Sans Italics" panose="020B0604020202020204" charset="0"/>
      <p:regular r:id="rId14"/>
    </p:embeddedFont>
    <p:embeddedFont>
      <p:font typeface="Montserrat Classic" panose="020B0604020202020204" charset="0"/>
      <p:regular r:id="rId15"/>
    </p:embeddedFont>
    <p:embeddedFont>
      <p:font typeface="Open Sans Bold Italics" panose="020B0604020202020204" charset="0"/>
      <p:regular r:id="rId16"/>
    </p:embeddedFont>
    <p:embeddedFont>
      <p:font typeface="Open Sans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4" d="100"/>
          <a:sy n="54" d="100"/>
        </p:scale>
        <p:origin x="-706" y="-12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gif"/><Relationship Id="rId10" Type="http://schemas.openxmlformats.org/officeDocument/2006/relationships/image" Target="../media/image10.png"/><Relationship Id="rId4" Type="http://schemas.openxmlformats.org/officeDocument/2006/relationships/image" Target="../media/image4.gif"/><Relationship Id="rId9" Type="http://schemas.openxmlformats.org/officeDocument/2006/relationships/image" Target="../media/image9.png"/><Relationship Id="rId1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.png"/><Relationship Id="rId5" Type="http://schemas.openxmlformats.org/officeDocument/2006/relationships/image" Target="../media/image15.png"/><Relationship Id="rId10" Type="http://schemas.openxmlformats.org/officeDocument/2006/relationships/image" Target="../media/image21.sv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47522" y="10165780"/>
            <a:ext cx="1283941" cy="1123448"/>
            <a:chOff x="0" y="0"/>
            <a:chExt cx="1711921" cy="14979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11960" cy="1497965"/>
            </a:xfrm>
            <a:custGeom>
              <a:avLst/>
              <a:gdLst/>
              <a:ahLst/>
              <a:cxnLst/>
              <a:rect l="l" t="t" r="r" b="b"/>
              <a:pathLst>
                <a:path w="1711960" h="1497965">
                  <a:moveTo>
                    <a:pt x="855980" y="0"/>
                  </a:moveTo>
                  <a:lnTo>
                    <a:pt x="1711960" y="1497965"/>
                  </a:lnTo>
                  <a:lnTo>
                    <a:pt x="0" y="1497965"/>
                  </a:lnTo>
                  <a:lnTo>
                    <a:pt x="855980" y="0"/>
                  </a:lnTo>
                  <a:close/>
                </a:path>
              </a:pathLst>
            </a:custGeom>
            <a:solidFill>
              <a:srgbClr val="9ABDD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3366821" y="3785817"/>
            <a:ext cx="14785668" cy="57150"/>
            <a:chOff x="0" y="0"/>
            <a:chExt cx="19714224" cy="76200"/>
          </a:xfrm>
        </p:grpSpPr>
        <p:sp>
          <p:nvSpPr>
            <p:cNvPr id="6" name="Freeform 6"/>
            <p:cNvSpPr/>
            <p:nvPr/>
          </p:nvSpPr>
          <p:spPr>
            <a:xfrm>
              <a:off x="38100" y="0"/>
              <a:ext cx="19638011" cy="76200"/>
            </a:xfrm>
            <a:custGeom>
              <a:avLst/>
              <a:gdLst/>
              <a:ahLst/>
              <a:cxnLst/>
              <a:rect l="l" t="t" r="r" b="b"/>
              <a:pathLst>
                <a:path w="19638011" h="76200">
                  <a:moveTo>
                    <a:pt x="0" y="0"/>
                  </a:moveTo>
                  <a:lnTo>
                    <a:pt x="19638011" y="0"/>
                  </a:lnTo>
                  <a:lnTo>
                    <a:pt x="1963801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AADC14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7027236" y="4161827"/>
            <a:ext cx="14287262" cy="57150"/>
            <a:chOff x="0" y="0"/>
            <a:chExt cx="19049683" cy="76200"/>
          </a:xfrm>
        </p:grpSpPr>
        <p:sp>
          <p:nvSpPr>
            <p:cNvPr id="8" name="Freeform 8"/>
            <p:cNvSpPr/>
            <p:nvPr/>
          </p:nvSpPr>
          <p:spPr>
            <a:xfrm>
              <a:off x="38100" y="0"/>
              <a:ext cx="18973546" cy="76200"/>
            </a:xfrm>
            <a:custGeom>
              <a:avLst/>
              <a:gdLst/>
              <a:ahLst/>
              <a:cxnLst/>
              <a:rect l="l" t="t" r="r" b="b"/>
              <a:pathLst>
                <a:path w="18973546" h="76200">
                  <a:moveTo>
                    <a:pt x="0" y="0"/>
                  </a:moveTo>
                  <a:lnTo>
                    <a:pt x="18973546" y="0"/>
                  </a:lnTo>
                  <a:lnTo>
                    <a:pt x="18973546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AADC14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763769" y="9258300"/>
            <a:ext cx="991061" cy="642946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877724" y="904875"/>
            <a:ext cx="12899941" cy="2228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8"/>
              </a:lnSpc>
            </a:pPr>
            <a:r>
              <a:rPr lang="en-US" sz="6398">
                <a:solidFill>
                  <a:srgbClr val="FFFFFF"/>
                </a:solidFill>
                <a:latin typeface="Open Sans Bold"/>
              </a:rPr>
              <a:t>Sanction Screening </a:t>
            </a:r>
          </a:p>
          <a:p>
            <a:pPr algn="ctr">
              <a:lnSpc>
                <a:spcPts val="8958"/>
              </a:lnSpc>
            </a:pPr>
            <a:r>
              <a:rPr lang="en-US" sz="6398">
                <a:solidFill>
                  <a:srgbClr val="FFFFFF"/>
                </a:solidFill>
                <a:latin typeface="Open Sans Bold"/>
              </a:rPr>
              <a:t>Of Payments Transactions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31463" y="5067300"/>
            <a:ext cx="6121304" cy="3982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6"/>
              </a:lnSpc>
            </a:pPr>
            <a:r>
              <a:rPr lang="en-US" sz="3869">
                <a:solidFill>
                  <a:srgbClr val="FFFFFF"/>
                </a:solidFill>
                <a:latin typeface="Open Sans Bold"/>
              </a:rPr>
              <a:t>Group Members</a:t>
            </a:r>
          </a:p>
          <a:p>
            <a:pPr algn="ctr">
              <a:lnSpc>
                <a:spcPts val="1399"/>
              </a:lnSpc>
            </a:pPr>
            <a:endParaRPr lang="en-US" sz="3869">
              <a:solidFill>
                <a:srgbClr val="FFFFFF"/>
              </a:solidFill>
              <a:latin typeface="Open Sans Bold"/>
            </a:endParaRPr>
          </a:p>
          <a:p>
            <a:pPr algn="ctr">
              <a:lnSpc>
                <a:spcPts val="4997"/>
              </a:lnSpc>
            </a:pPr>
            <a:r>
              <a:rPr lang="en-US" sz="3569">
                <a:solidFill>
                  <a:srgbClr val="FFFFFF"/>
                </a:solidFill>
                <a:latin typeface="Open Sans"/>
              </a:rPr>
              <a:t>Gargi Joshi  </a:t>
            </a:r>
          </a:p>
          <a:p>
            <a:pPr algn="ctr">
              <a:lnSpc>
                <a:spcPts val="4997"/>
              </a:lnSpc>
            </a:pPr>
            <a:r>
              <a:rPr lang="en-US" sz="3569">
                <a:solidFill>
                  <a:srgbClr val="FFFFFF"/>
                </a:solidFill>
                <a:latin typeface="Open Sans"/>
              </a:rPr>
              <a:t>Rutuja Ghorpade</a:t>
            </a:r>
          </a:p>
          <a:p>
            <a:pPr algn="ctr">
              <a:lnSpc>
                <a:spcPts val="4997"/>
              </a:lnSpc>
            </a:pPr>
            <a:r>
              <a:rPr lang="en-US" sz="3569">
                <a:solidFill>
                  <a:srgbClr val="FFFFFF"/>
                </a:solidFill>
                <a:latin typeface="Open Sans"/>
              </a:rPr>
              <a:t>Shivani Mohankumar</a:t>
            </a:r>
          </a:p>
          <a:p>
            <a:pPr algn="ctr">
              <a:lnSpc>
                <a:spcPts val="4997"/>
              </a:lnSpc>
            </a:pPr>
            <a:r>
              <a:rPr lang="en-US" sz="3569">
                <a:solidFill>
                  <a:srgbClr val="FFFFFF"/>
                </a:solidFill>
                <a:latin typeface="Open Sans"/>
              </a:rPr>
              <a:t>Yamini Dongaonkar</a:t>
            </a:r>
          </a:p>
          <a:p>
            <a:pPr algn="ctr">
              <a:lnSpc>
                <a:spcPts val="4997"/>
              </a:lnSpc>
            </a:pPr>
            <a:r>
              <a:rPr lang="en-US" sz="3569">
                <a:solidFill>
                  <a:srgbClr val="FFFFFF"/>
                </a:solidFill>
                <a:latin typeface="Open Sans"/>
              </a:rPr>
              <a:t>Mansi Indore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10216" y="5851608"/>
            <a:ext cx="6121304" cy="1981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6"/>
              </a:lnSpc>
            </a:pPr>
            <a:r>
              <a:rPr lang="en-US" sz="3869">
                <a:solidFill>
                  <a:srgbClr val="FFFFFF"/>
                </a:solidFill>
                <a:latin typeface="Open Sans Bold"/>
              </a:rPr>
              <a:t>Group No:</a:t>
            </a:r>
            <a:r>
              <a:rPr lang="en-US" sz="3869">
                <a:solidFill>
                  <a:srgbClr val="FFFFFF"/>
                </a:solidFill>
                <a:latin typeface="Open Sans Italics"/>
              </a:rPr>
              <a:t> </a:t>
            </a:r>
            <a:r>
              <a:rPr lang="en-US" sz="3869">
                <a:solidFill>
                  <a:srgbClr val="FFFFFF"/>
                </a:solidFill>
                <a:latin typeface="Open Sans"/>
              </a:rPr>
              <a:t>1</a:t>
            </a:r>
          </a:p>
          <a:p>
            <a:pPr algn="ctr">
              <a:lnSpc>
                <a:spcPts val="5416"/>
              </a:lnSpc>
            </a:pPr>
            <a:r>
              <a:rPr lang="en-US" sz="3869">
                <a:solidFill>
                  <a:srgbClr val="FFFFFF"/>
                </a:solidFill>
                <a:latin typeface="Open Sans Bold"/>
              </a:rPr>
              <a:t>Group Mentor</a:t>
            </a:r>
          </a:p>
          <a:p>
            <a:pPr algn="ctr">
              <a:lnSpc>
                <a:spcPts val="4997"/>
              </a:lnSpc>
            </a:pPr>
            <a:r>
              <a:rPr lang="en-US" sz="3569">
                <a:solidFill>
                  <a:srgbClr val="FFFFFF"/>
                </a:solidFill>
                <a:latin typeface="Open Sans"/>
              </a:rPr>
              <a:t>Harsh Singhal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-382582" y="2350244"/>
            <a:ext cx="19053163" cy="3480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89"/>
              </a:lnSpc>
            </a:pPr>
            <a:r>
              <a:rPr lang="en-US" sz="9999">
                <a:solidFill>
                  <a:srgbClr val="FFFFFF"/>
                </a:solidFill>
                <a:latin typeface="Open Sans Bold Italics"/>
              </a:rPr>
              <a:t>JOURNEY THROUGH THE</a:t>
            </a:r>
          </a:p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Open Sans Bold Italics"/>
              </a:rPr>
              <a:t> PROGRAM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3500730" y="6629895"/>
            <a:ext cx="14785668" cy="57150"/>
            <a:chOff x="0" y="0"/>
            <a:chExt cx="19714224" cy="76200"/>
          </a:xfrm>
        </p:grpSpPr>
        <p:sp>
          <p:nvSpPr>
            <p:cNvPr id="5" name="Freeform 5"/>
            <p:cNvSpPr/>
            <p:nvPr/>
          </p:nvSpPr>
          <p:spPr>
            <a:xfrm>
              <a:off x="38100" y="0"/>
              <a:ext cx="19638011" cy="76200"/>
            </a:xfrm>
            <a:custGeom>
              <a:avLst/>
              <a:gdLst/>
              <a:ahLst/>
              <a:cxnLst/>
              <a:rect l="l" t="t" r="r" b="b"/>
              <a:pathLst>
                <a:path w="19638011" h="76200">
                  <a:moveTo>
                    <a:pt x="0" y="0"/>
                  </a:moveTo>
                  <a:lnTo>
                    <a:pt x="19638011" y="0"/>
                  </a:lnTo>
                  <a:lnTo>
                    <a:pt x="1963801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AADC1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893327" y="7005905"/>
            <a:ext cx="14287262" cy="57150"/>
            <a:chOff x="0" y="0"/>
            <a:chExt cx="19049683" cy="76200"/>
          </a:xfrm>
        </p:grpSpPr>
        <p:sp>
          <p:nvSpPr>
            <p:cNvPr id="7" name="Freeform 7"/>
            <p:cNvSpPr/>
            <p:nvPr/>
          </p:nvSpPr>
          <p:spPr>
            <a:xfrm>
              <a:off x="38100" y="0"/>
              <a:ext cx="18973546" cy="76200"/>
            </a:xfrm>
            <a:custGeom>
              <a:avLst/>
              <a:gdLst/>
              <a:ahLst/>
              <a:cxnLst/>
              <a:rect l="l" t="t" r="r" b="b"/>
              <a:pathLst>
                <a:path w="18973546" h="76200">
                  <a:moveTo>
                    <a:pt x="0" y="0"/>
                  </a:moveTo>
                  <a:lnTo>
                    <a:pt x="18973546" y="0"/>
                  </a:lnTo>
                  <a:lnTo>
                    <a:pt x="18973546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AADC14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763769" y="9258300"/>
            <a:ext cx="991061" cy="6429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462123" y="2913924"/>
            <a:ext cx="10109284" cy="1708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Open Sans Bold Italics"/>
              </a:rPr>
              <a:t>THANK YOU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3601832" y="4936445"/>
            <a:ext cx="14785668" cy="57150"/>
            <a:chOff x="0" y="0"/>
            <a:chExt cx="19714224" cy="76200"/>
          </a:xfrm>
        </p:grpSpPr>
        <p:sp>
          <p:nvSpPr>
            <p:cNvPr id="5" name="Freeform 5"/>
            <p:cNvSpPr/>
            <p:nvPr/>
          </p:nvSpPr>
          <p:spPr>
            <a:xfrm>
              <a:off x="38100" y="0"/>
              <a:ext cx="19638011" cy="76200"/>
            </a:xfrm>
            <a:custGeom>
              <a:avLst/>
              <a:gdLst/>
              <a:ahLst/>
              <a:cxnLst/>
              <a:rect l="l" t="t" r="r" b="b"/>
              <a:pathLst>
                <a:path w="19638011" h="76200">
                  <a:moveTo>
                    <a:pt x="0" y="0"/>
                  </a:moveTo>
                  <a:lnTo>
                    <a:pt x="19638011" y="0"/>
                  </a:lnTo>
                  <a:lnTo>
                    <a:pt x="1963801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AADC1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792225" y="5312455"/>
            <a:ext cx="14287262" cy="57150"/>
            <a:chOff x="0" y="0"/>
            <a:chExt cx="19049683" cy="76200"/>
          </a:xfrm>
        </p:grpSpPr>
        <p:sp>
          <p:nvSpPr>
            <p:cNvPr id="7" name="Freeform 7"/>
            <p:cNvSpPr/>
            <p:nvPr/>
          </p:nvSpPr>
          <p:spPr>
            <a:xfrm>
              <a:off x="38100" y="0"/>
              <a:ext cx="18973546" cy="76200"/>
            </a:xfrm>
            <a:custGeom>
              <a:avLst/>
              <a:gdLst/>
              <a:ahLst/>
              <a:cxnLst/>
              <a:rect l="l" t="t" r="r" b="b"/>
              <a:pathLst>
                <a:path w="18973546" h="76200">
                  <a:moveTo>
                    <a:pt x="0" y="0"/>
                  </a:moveTo>
                  <a:lnTo>
                    <a:pt x="18973546" y="0"/>
                  </a:lnTo>
                  <a:lnTo>
                    <a:pt x="18973546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AADC14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4090806" y="5474380"/>
            <a:ext cx="12635042" cy="1708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Open Sans Bold Italics"/>
              </a:rPr>
              <a:t>ANY QUESTIONS?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763769" y="9258300"/>
            <a:ext cx="991061" cy="6429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0" y="3710738"/>
            <a:ext cx="8115300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dirty="0">
                <a:solidFill>
                  <a:srgbClr val="FFFFFF"/>
                </a:solidFill>
                <a:latin typeface="Poppins Medium"/>
              </a:rPr>
              <a:t>AGENDA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0591800" y="5078770"/>
            <a:ext cx="5378684" cy="57150"/>
            <a:chOff x="0" y="0"/>
            <a:chExt cx="7171579" cy="76200"/>
          </a:xfrm>
        </p:grpSpPr>
        <p:sp>
          <p:nvSpPr>
            <p:cNvPr id="29" name="Freeform 29"/>
            <p:cNvSpPr/>
            <p:nvPr/>
          </p:nvSpPr>
          <p:spPr>
            <a:xfrm>
              <a:off x="38100" y="0"/>
              <a:ext cx="7095363" cy="76200"/>
            </a:xfrm>
            <a:custGeom>
              <a:avLst/>
              <a:gdLst/>
              <a:ahLst/>
              <a:cxnLst/>
              <a:rect l="l" t="t" r="r" b="b"/>
              <a:pathLst>
                <a:path w="7095363" h="76200">
                  <a:moveTo>
                    <a:pt x="0" y="0"/>
                  </a:moveTo>
                  <a:lnTo>
                    <a:pt x="7095363" y="0"/>
                  </a:lnTo>
                  <a:lnTo>
                    <a:pt x="7095363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AADC14"/>
            </a:solidFill>
          </p:spPr>
        </p:sp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763769" y="9258300"/>
            <a:ext cx="991061" cy="642946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-381000" y="1806189"/>
            <a:ext cx="8266883" cy="93457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7"/>
          <p:cNvSpPr txBox="1"/>
          <p:nvPr/>
        </p:nvSpPr>
        <p:spPr>
          <a:xfrm>
            <a:off x="-94530" y="1970311"/>
            <a:ext cx="7693941" cy="606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FFFFFF"/>
                </a:solidFill>
                <a:latin typeface="Montserrat Classic"/>
              </a:rPr>
              <a:t>What is Sanction screening?</a:t>
            </a:r>
          </a:p>
        </p:txBody>
      </p:sp>
      <p:sp>
        <p:nvSpPr>
          <p:cNvPr id="33" name="Rectangle 32"/>
          <p:cNvSpPr/>
          <p:nvPr/>
        </p:nvSpPr>
        <p:spPr>
          <a:xfrm>
            <a:off x="-405618" y="2940287"/>
            <a:ext cx="8266883" cy="93457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/>
          <p:cNvSpPr/>
          <p:nvPr/>
        </p:nvSpPr>
        <p:spPr>
          <a:xfrm>
            <a:off x="-405619" y="4054906"/>
            <a:ext cx="8266883" cy="93457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/>
          <p:cNvSpPr/>
          <p:nvPr/>
        </p:nvSpPr>
        <p:spPr>
          <a:xfrm>
            <a:off x="-405620" y="5145752"/>
            <a:ext cx="8266883" cy="93457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 35"/>
          <p:cNvSpPr/>
          <p:nvPr/>
        </p:nvSpPr>
        <p:spPr>
          <a:xfrm>
            <a:off x="-405618" y="6300751"/>
            <a:ext cx="8266883" cy="93457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TextBox 20"/>
          <p:cNvSpPr txBox="1"/>
          <p:nvPr/>
        </p:nvSpPr>
        <p:spPr>
          <a:xfrm>
            <a:off x="1981200" y="3104409"/>
            <a:ext cx="3073539" cy="606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FFFFFF"/>
                </a:solidFill>
                <a:latin typeface="Montserrat Classic"/>
              </a:rPr>
              <a:t>Features</a:t>
            </a:r>
          </a:p>
        </p:txBody>
      </p:sp>
      <p:sp>
        <p:nvSpPr>
          <p:cNvPr id="39" name="TextBox 21"/>
          <p:cNvSpPr txBox="1"/>
          <p:nvPr/>
        </p:nvSpPr>
        <p:spPr>
          <a:xfrm>
            <a:off x="1314284" y="4219028"/>
            <a:ext cx="4876314" cy="606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FFFFFF"/>
                </a:solidFill>
                <a:latin typeface="Montserrat Classic"/>
              </a:rPr>
              <a:t>Technology  Stack</a:t>
            </a:r>
          </a:p>
        </p:txBody>
      </p:sp>
      <p:sp>
        <p:nvSpPr>
          <p:cNvPr id="40" name="TextBox 22"/>
          <p:cNvSpPr txBox="1"/>
          <p:nvPr/>
        </p:nvSpPr>
        <p:spPr>
          <a:xfrm>
            <a:off x="1143000" y="5309874"/>
            <a:ext cx="5493248" cy="606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FFFFFF"/>
                </a:solidFill>
                <a:latin typeface="Montserrat Classic"/>
              </a:rPr>
              <a:t>Data flow diagram</a:t>
            </a:r>
          </a:p>
        </p:txBody>
      </p:sp>
      <p:sp>
        <p:nvSpPr>
          <p:cNvPr id="41" name="TextBox 23"/>
          <p:cNvSpPr txBox="1"/>
          <p:nvPr/>
        </p:nvSpPr>
        <p:spPr>
          <a:xfrm>
            <a:off x="2191051" y="6465212"/>
            <a:ext cx="3073539" cy="606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FFFFFF"/>
                </a:solidFill>
                <a:latin typeface="Montserrat Classic"/>
              </a:rPr>
              <a:t>Demo</a:t>
            </a:r>
          </a:p>
        </p:txBody>
      </p:sp>
      <p:sp>
        <p:nvSpPr>
          <p:cNvPr id="42" name="Rectangle 41"/>
          <p:cNvSpPr/>
          <p:nvPr/>
        </p:nvSpPr>
        <p:spPr>
          <a:xfrm>
            <a:off x="-405622" y="7448529"/>
            <a:ext cx="8266883" cy="93457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TextBox 27"/>
          <p:cNvSpPr txBox="1"/>
          <p:nvPr/>
        </p:nvSpPr>
        <p:spPr>
          <a:xfrm>
            <a:off x="10551" y="7652452"/>
            <a:ext cx="7572556" cy="606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FFFFFF"/>
                </a:solidFill>
                <a:latin typeface="Montserrat Classic"/>
              </a:rPr>
              <a:t>Journey  through the program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10800000">
            <a:off x="-900907" y="2115091"/>
            <a:ext cx="13380136" cy="51856"/>
            <a:chOff x="0" y="0"/>
            <a:chExt cx="16384643" cy="63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384651" cy="63500"/>
            </a:xfrm>
            <a:custGeom>
              <a:avLst/>
              <a:gdLst/>
              <a:ahLst/>
              <a:cxnLst/>
              <a:rect l="l" t="t" r="r" b="b"/>
              <a:pathLst>
                <a:path w="16384651" h="63500">
                  <a:moveTo>
                    <a:pt x="31750" y="0"/>
                  </a:moveTo>
                  <a:lnTo>
                    <a:pt x="16352901" y="0"/>
                  </a:lnTo>
                  <a:cubicBezTo>
                    <a:pt x="16370427" y="0"/>
                    <a:pt x="16384651" y="14224"/>
                    <a:pt x="16384651" y="31750"/>
                  </a:cubicBezTo>
                  <a:cubicBezTo>
                    <a:pt x="16384651" y="49276"/>
                    <a:pt x="16370427" y="63500"/>
                    <a:pt x="16352901" y="63500"/>
                  </a:cubicBezTo>
                  <a:lnTo>
                    <a:pt x="31750" y="63500"/>
                  </a:lnTo>
                  <a:cubicBezTo>
                    <a:pt x="14224" y="63500"/>
                    <a:pt x="0" y="49276"/>
                    <a:pt x="0" y="31750"/>
                  </a:cubicBezTo>
                  <a:cubicBezTo>
                    <a:pt x="0" y="14224"/>
                    <a:pt x="14224" y="0"/>
                    <a:pt x="31750" y="0"/>
                  </a:cubicBezTo>
                  <a:close/>
                </a:path>
              </a:pathLst>
            </a:custGeom>
            <a:solidFill>
              <a:srgbClr val="A9DC14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872446" y="4163721"/>
            <a:ext cx="14543108" cy="2895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8"/>
              </a:lnSpc>
            </a:pPr>
            <a:r>
              <a:rPr lang="en-US" sz="4141">
                <a:solidFill>
                  <a:srgbClr val="FFFFFF"/>
                </a:solidFill>
                <a:latin typeface="Open Sans Bold"/>
              </a:rPr>
              <a:t>A Sanction Screening  is a combination of policies, procedures and technologies that enable a financial institution to ensure that it does not provide any form of services to sanctioned parties, directly or indirectly.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5348" y="933450"/>
            <a:ext cx="15495104" cy="92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8"/>
              </a:lnSpc>
            </a:pPr>
            <a:r>
              <a:rPr lang="en-US" sz="5498">
                <a:solidFill>
                  <a:srgbClr val="FFFFFF"/>
                </a:solidFill>
                <a:latin typeface="Open Sans Medium"/>
              </a:rPr>
              <a:t>WHAT IS SANCTION SCREENING?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763769" y="9258300"/>
            <a:ext cx="991061" cy="6429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r="1037" b="1246"/>
          <a:stretch>
            <a:fillRect/>
          </a:stretch>
        </p:blipFill>
        <p:spPr>
          <a:xfrm>
            <a:off x="10066001" y="2790791"/>
            <a:ext cx="1564967" cy="113815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r="3204" b="1084"/>
          <a:stretch>
            <a:fillRect/>
          </a:stretch>
        </p:blipFill>
        <p:spPr>
          <a:xfrm>
            <a:off x="6887161" y="3479177"/>
            <a:ext cx="1277304" cy="95159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r="1258" b="1404"/>
          <a:stretch>
            <a:fillRect/>
          </a:stretch>
        </p:blipFill>
        <p:spPr>
          <a:xfrm>
            <a:off x="6527212" y="2689160"/>
            <a:ext cx="978135" cy="126074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 r="1763" b="1763"/>
          <a:stretch>
            <a:fillRect/>
          </a:stretch>
        </p:blipFill>
        <p:spPr>
          <a:xfrm>
            <a:off x="10757531" y="3563187"/>
            <a:ext cx="851486" cy="85148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 r="590" b="557"/>
          <a:stretch>
            <a:fillRect/>
          </a:stretch>
        </p:blipFill>
        <p:spPr>
          <a:xfrm>
            <a:off x="13019222" y="2837857"/>
            <a:ext cx="2197625" cy="163997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 r="313" b="426"/>
          <a:stretch>
            <a:fillRect/>
          </a:stretch>
        </p:blipFill>
        <p:spPr>
          <a:xfrm>
            <a:off x="2980179" y="3532991"/>
            <a:ext cx="1419816" cy="520008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3230267" y="7402133"/>
            <a:ext cx="919640" cy="187010"/>
            <a:chOff x="0" y="0"/>
            <a:chExt cx="1226187" cy="24934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26185" cy="249428"/>
            </a:xfrm>
            <a:custGeom>
              <a:avLst/>
              <a:gdLst/>
              <a:ahLst/>
              <a:cxnLst/>
              <a:rect l="l" t="t" r="r" b="b"/>
              <a:pathLst>
                <a:path w="1226185" h="249428">
                  <a:moveTo>
                    <a:pt x="124714" y="0"/>
                  </a:moveTo>
                  <a:lnTo>
                    <a:pt x="1101471" y="0"/>
                  </a:lnTo>
                  <a:cubicBezTo>
                    <a:pt x="1170305" y="0"/>
                    <a:pt x="1226185" y="55880"/>
                    <a:pt x="1226185" y="124714"/>
                  </a:cubicBezTo>
                  <a:cubicBezTo>
                    <a:pt x="1226185" y="157734"/>
                    <a:pt x="1213104" y="189484"/>
                    <a:pt x="1189609" y="212852"/>
                  </a:cubicBezTo>
                  <a:cubicBezTo>
                    <a:pt x="1166114" y="236220"/>
                    <a:pt x="1134491" y="249428"/>
                    <a:pt x="1101471" y="249428"/>
                  </a:cubicBezTo>
                  <a:lnTo>
                    <a:pt x="124714" y="249428"/>
                  </a:lnTo>
                  <a:cubicBezTo>
                    <a:pt x="91694" y="249428"/>
                    <a:pt x="59944" y="236347"/>
                    <a:pt x="36576" y="212852"/>
                  </a:cubicBezTo>
                  <a:cubicBezTo>
                    <a:pt x="13208" y="189357"/>
                    <a:pt x="0" y="157734"/>
                    <a:pt x="0" y="124714"/>
                  </a:cubicBezTo>
                  <a:cubicBezTo>
                    <a:pt x="0" y="91694"/>
                    <a:pt x="13081" y="59944"/>
                    <a:pt x="36576" y="36576"/>
                  </a:cubicBezTo>
                  <a:cubicBezTo>
                    <a:pt x="60071" y="13208"/>
                    <a:pt x="91567" y="0"/>
                    <a:pt x="124714" y="0"/>
                  </a:cubicBezTo>
                  <a:close/>
                </a:path>
              </a:pathLst>
            </a:custGeom>
            <a:solidFill>
              <a:srgbClr val="A50E2E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3230267" y="7148448"/>
            <a:ext cx="919640" cy="187010"/>
            <a:chOff x="0" y="0"/>
            <a:chExt cx="1226187" cy="24934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26185" cy="249428"/>
            </a:xfrm>
            <a:custGeom>
              <a:avLst/>
              <a:gdLst/>
              <a:ahLst/>
              <a:cxnLst/>
              <a:rect l="l" t="t" r="r" b="b"/>
              <a:pathLst>
                <a:path w="1226185" h="249428">
                  <a:moveTo>
                    <a:pt x="124714" y="0"/>
                  </a:moveTo>
                  <a:lnTo>
                    <a:pt x="1101471" y="0"/>
                  </a:lnTo>
                  <a:cubicBezTo>
                    <a:pt x="1170305" y="0"/>
                    <a:pt x="1226185" y="55880"/>
                    <a:pt x="1226185" y="124714"/>
                  </a:cubicBezTo>
                  <a:cubicBezTo>
                    <a:pt x="1226185" y="157734"/>
                    <a:pt x="1213104" y="189484"/>
                    <a:pt x="1189609" y="212852"/>
                  </a:cubicBezTo>
                  <a:cubicBezTo>
                    <a:pt x="1166114" y="236220"/>
                    <a:pt x="1134491" y="249428"/>
                    <a:pt x="1101471" y="249428"/>
                  </a:cubicBezTo>
                  <a:lnTo>
                    <a:pt x="124714" y="249428"/>
                  </a:lnTo>
                  <a:cubicBezTo>
                    <a:pt x="91694" y="249428"/>
                    <a:pt x="59944" y="236347"/>
                    <a:pt x="36576" y="212852"/>
                  </a:cubicBezTo>
                  <a:cubicBezTo>
                    <a:pt x="13208" y="189357"/>
                    <a:pt x="0" y="157734"/>
                    <a:pt x="0" y="124714"/>
                  </a:cubicBezTo>
                  <a:cubicBezTo>
                    <a:pt x="0" y="91694"/>
                    <a:pt x="13081" y="59944"/>
                    <a:pt x="36576" y="36576"/>
                  </a:cubicBezTo>
                  <a:cubicBezTo>
                    <a:pt x="60071" y="13208"/>
                    <a:pt x="91567" y="0"/>
                    <a:pt x="124714" y="0"/>
                  </a:cubicBezTo>
                  <a:close/>
                </a:path>
              </a:pathLst>
            </a:custGeom>
            <a:solidFill>
              <a:srgbClr val="A50E2E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3230267" y="7651506"/>
            <a:ext cx="919640" cy="187010"/>
            <a:chOff x="0" y="0"/>
            <a:chExt cx="1226187" cy="24934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26185" cy="249428"/>
            </a:xfrm>
            <a:custGeom>
              <a:avLst/>
              <a:gdLst/>
              <a:ahLst/>
              <a:cxnLst/>
              <a:rect l="l" t="t" r="r" b="b"/>
              <a:pathLst>
                <a:path w="1226185" h="249428">
                  <a:moveTo>
                    <a:pt x="124714" y="0"/>
                  </a:moveTo>
                  <a:lnTo>
                    <a:pt x="1101471" y="0"/>
                  </a:lnTo>
                  <a:cubicBezTo>
                    <a:pt x="1170305" y="0"/>
                    <a:pt x="1226185" y="55880"/>
                    <a:pt x="1226185" y="124714"/>
                  </a:cubicBezTo>
                  <a:cubicBezTo>
                    <a:pt x="1226185" y="157734"/>
                    <a:pt x="1213104" y="189484"/>
                    <a:pt x="1189609" y="212852"/>
                  </a:cubicBezTo>
                  <a:cubicBezTo>
                    <a:pt x="1166114" y="236220"/>
                    <a:pt x="1134491" y="249428"/>
                    <a:pt x="1101471" y="249428"/>
                  </a:cubicBezTo>
                  <a:lnTo>
                    <a:pt x="124714" y="249428"/>
                  </a:lnTo>
                  <a:cubicBezTo>
                    <a:pt x="91694" y="249428"/>
                    <a:pt x="59944" y="236347"/>
                    <a:pt x="36576" y="212852"/>
                  </a:cubicBezTo>
                  <a:cubicBezTo>
                    <a:pt x="13208" y="189357"/>
                    <a:pt x="0" y="157734"/>
                    <a:pt x="0" y="124714"/>
                  </a:cubicBezTo>
                  <a:cubicBezTo>
                    <a:pt x="0" y="91694"/>
                    <a:pt x="13081" y="59944"/>
                    <a:pt x="36576" y="36576"/>
                  </a:cubicBezTo>
                  <a:cubicBezTo>
                    <a:pt x="60071" y="13208"/>
                    <a:pt x="91567" y="0"/>
                    <a:pt x="124714" y="0"/>
                  </a:cubicBezTo>
                  <a:close/>
                </a:path>
              </a:pathLst>
            </a:custGeom>
            <a:solidFill>
              <a:srgbClr val="A50E2E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rcRect r="819" b="819"/>
          <a:stretch>
            <a:fillRect/>
          </a:stretch>
        </p:blipFill>
        <p:spPr>
          <a:xfrm>
            <a:off x="6784363" y="7200287"/>
            <a:ext cx="1119268" cy="1394498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rcRect r="584" b="584"/>
          <a:stretch>
            <a:fillRect/>
          </a:stretch>
        </p:blipFill>
        <p:spPr>
          <a:xfrm>
            <a:off x="10453368" y="7328636"/>
            <a:ext cx="1085994" cy="145445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rcRect r="847" b="847"/>
          <a:stretch>
            <a:fillRect/>
          </a:stretch>
        </p:blipFill>
        <p:spPr>
          <a:xfrm>
            <a:off x="13611584" y="7148448"/>
            <a:ext cx="1415447" cy="1363216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 rot="-10800000">
            <a:off x="-875632" y="1699179"/>
            <a:ext cx="13380136" cy="51856"/>
            <a:chOff x="0" y="0"/>
            <a:chExt cx="16384643" cy="635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6384651" cy="63500"/>
            </a:xfrm>
            <a:custGeom>
              <a:avLst/>
              <a:gdLst/>
              <a:ahLst/>
              <a:cxnLst/>
              <a:rect l="l" t="t" r="r" b="b"/>
              <a:pathLst>
                <a:path w="16384651" h="63500">
                  <a:moveTo>
                    <a:pt x="31750" y="0"/>
                  </a:moveTo>
                  <a:lnTo>
                    <a:pt x="16352901" y="0"/>
                  </a:lnTo>
                  <a:cubicBezTo>
                    <a:pt x="16370427" y="0"/>
                    <a:pt x="16384651" y="14224"/>
                    <a:pt x="16384651" y="31750"/>
                  </a:cubicBezTo>
                  <a:cubicBezTo>
                    <a:pt x="16384651" y="49276"/>
                    <a:pt x="16370427" y="63500"/>
                    <a:pt x="16352901" y="63500"/>
                  </a:cubicBezTo>
                  <a:lnTo>
                    <a:pt x="31750" y="63500"/>
                  </a:lnTo>
                  <a:cubicBezTo>
                    <a:pt x="14224" y="63500"/>
                    <a:pt x="0" y="49276"/>
                    <a:pt x="0" y="31750"/>
                  </a:cubicBezTo>
                  <a:cubicBezTo>
                    <a:pt x="0" y="14224"/>
                    <a:pt x="14224" y="0"/>
                    <a:pt x="31750" y="0"/>
                  </a:cubicBezTo>
                  <a:close/>
                </a:path>
              </a:pathLst>
            </a:custGeom>
            <a:solidFill>
              <a:srgbClr val="A9DC14"/>
            </a:solidFill>
          </p:spPr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>
            <a:fillRect/>
          </a:stretch>
        </p:blipFill>
        <p:spPr>
          <a:xfrm>
            <a:off x="2757963" y="6969501"/>
            <a:ext cx="1864249" cy="112554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435861" y="5169333"/>
            <a:ext cx="2827449" cy="6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Open Sans"/>
              </a:rPr>
              <a:t>Login Page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091622" y="5220786"/>
            <a:ext cx="2827449" cy="6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Open Sans"/>
              </a:rPr>
              <a:t>Upload File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659637" y="5220786"/>
            <a:ext cx="2827449" cy="6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Open Sans"/>
              </a:rPr>
              <a:t>Validation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015158" y="5220785"/>
            <a:ext cx="2827449" cy="6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Open Sans"/>
              </a:rPr>
              <a:t>Sanctioning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02294" y="8583365"/>
            <a:ext cx="4485841" cy="12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Open Sans"/>
              </a:rPr>
              <a:t>Display </a:t>
            </a:r>
          </a:p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Open Sans"/>
              </a:rPr>
              <a:t>sanctions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515392" y="9253541"/>
            <a:ext cx="3215187" cy="6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Open Sans"/>
              </a:rPr>
              <a:t>Report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30212" y="9183440"/>
            <a:ext cx="2827449" cy="6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Open Sans"/>
              </a:rPr>
              <a:t>Archives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489906" y="9183440"/>
            <a:ext cx="2827449" cy="6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Open Sans"/>
              </a:rPr>
              <a:t>Filtering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64562" y="603804"/>
            <a:ext cx="8115300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Poppins Medium"/>
              </a:rPr>
              <a:t>FEATURES: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>
            <a:fillRect/>
          </a:stretch>
        </p:blipFill>
        <p:spPr>
          <a:xfrm>
            <a:off x="2757963" y="3289133"/>
            <a:ext cx="1864249" cy="112554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16763769" y="9258300"/>
            <a:ext cx="991061" cy="6429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10800000">
            <a:off x="-875632" y="1699179"/>
            <a:ext cx="13380136" cy="51856"/>
            <a:chOff x="0" y="0"/>
            <a:chExt cx="16384643" cy="63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384651" cy="63500"/>
            </a:xfrm>
            <a:custGeom>
              <a:avLst/>
              <a:gdLst/>
              <a:ahLst/>
              <a:cxnLst/>
              <a:rect l="l" t="t" r="r" b="b"/>
              <a:pathLst>
                <a:path w="16384651" h="63500">
                  <a:moveTo>
                    <a:pt x="31750" y="0"/>
                  </a:moveTo>
                  <a:lnTo>
                    <a:pt x="16352901" y="0"/>
                  </a:lnTo>
                  <a:cubicBezTo>
                    <a:pt x="16370427" y="0"/>
                    <a:pt x="16384651" y="14224"/>
                    <a:pt x="16384651" y="31750"/>
                  </a:cubicBezTo>
                  <a:cubicBezTo>
                    <a:pt x="16384651" y="49276"/>
                    <a:pt x="16370427" y="63500"/>
                    <a:pt x="16352901" y="63500"/>
                  </a:cubicBezTo>
                  <a:lnTo>
                    <a:pt x="31750" y="63500"/>
                  </a:lnTo>
                  <a:cubicBezTo>
                    <a:pt x="14224" y="63500"/>
                    <a:pt x="0" y="49276"/>
                    <a:pt x="0" y="31750"/>
                  </a:cubicBezTo>
                  <a:cubicBezTo>
                    <a:pt x="0" y="14224"/>
                    <a:pt x="14224" y="0"/>
                    <a:pt x="31750" y="0"/>
                  </a:cubicBezTo>
                  <a:close/>
                </a:path>
              </a:pathLst>
            </a:custGeom>
            <a:solidFill>
              <a:srgbClr val="A9DC14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r="13" b="274"/>
          <a:stretch>
            <a:fillRect/>
          </a:stretch>
        </p:blipFill>
        <p:spPr>
          <a:xfrm>
            <a:off x="2221091" y="6540845"/>
            <a:ext cx="3593345" cy="188814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r="352" b="352"/>
          <a:stretch>
            <a:fillRect/>
          </a:stretch>
        </p:blipFill>
        <p:spPr>
          <a:xfrm>
            <a:off x="2051441" y="3387022"/>
            <a:ext cx="3664702" cy="192692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l="13469" r="426" b="492"/>
          <a:stretch>
            <a:fillRect/>
          </a:stretch>
        </p:blipFill>
        <p:spPr>
          <a:xfrm>
            <a:off x="13603309" y="3213966"/>
            <a:ext cx="1800883" cy="208120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 l="12424" r="12722" b="6648"/>
          <a:stretch>
            <a:fillRect/>
          </a:stretch>
        </p:blipFill>
        <p:spPr>
          <a:xfrm>
            <a:off x="13437862" y="6507619"/>
            <a:ext cx="2131778" cy="265863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8502548" y="3207402"/>
            <a:ext cx="2148909" cy="247777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8502548" y="6688474"/>
            <a:ext cx="2148909" cy="2477778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50666" y="457200"/>
            <a:ext cx="11336533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dirty="0">
                <a:solidFill>
                  <a:srgbClr val="FFFFFF"/>
                </a:solidFill>
                <a:latin typeface="Open Sans Medium"/>
              </a:rPr>
              <a:t>TECHNOLOGY STACK: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6763769" y="9258300"/>
            <a:ext cx="991061" cy="6429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-1019583" y="4269982"/>
            <a:ext cx="8115300" cy="92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8"/>
              </a:lnSpc>
            </a:pPr>
            <a:r>
              <a:rPr lang="en-US" sz="5498">
                <a:solidFill>
                  <a:srgbClr val="FFFFFF"/>
                </a:solidFill>
                <a:latin typeface="Open Sans Medium"/>
              </a:rPr>
              <a:t>DATA FLOW</a:t>
            </a:r>
          </a:p>
        </p:txBody>
      </p:sp>
      <p:grpSp>
        <p:nvGrpSpPr>
          <p:cNvPr id="4" name="Group 4"/>
          <p:cNvGrpSpPr/>
          <p:nvPr/>
        </p:nvGrpSpPr>
        <p:grpSpPr>
          <a:xfrm rot="-10800000">
            <a:off x="821102" y="5415848"/>
            <a:ext cx="4433930" cy="47625"/>
            <a:chOff x="0" y="0"/>
            <a:chExt cx="5911907" cy="635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11850" cy="63500"/>
            </a:xfrm>
            <a:custGeom>
              <a:avLst/>
              <a:gdLst/>
              <a:ahLst/>
              <a:cxnLst/>
              <a:rect l="l" t="t" r="r" b="b"/>
              <a:pathLst>
                <a:path w="5911850" h="63500">
                  <a:moveTo>
                    <a:pt x="31750" y="0"/>
                  </a:moveTo>
                  <a:lnTo>
                    <a:pt x="5880100" y="0"/>
                  </a:lnTo>
                  <a:cubicBezTo>
                    <a:pt x="5897626" y="0"/>
                    <a:pt x="5911850" y="14224"/>
                    <a:pt x="5911850" y="31750"/>
                  </a:cubicBezTo>
                  <a:cubicBezTo>
                    <a:pt x="5911850" y="49276"/>
                    <a:pt x="5897753" y="63500"/>
                    <a:pt x="5880100" y="63500"/>
                  </a:cubicBezTo>
                  <a:lnTo>
                    <a:pt x="31750" y="63500"/>
                  </a:lnTo>
                  <a:cubicBezTo>
                    <a:pt x="14224" y="63500"/>
                    <a:pt x="0" y="49276"/>
                    <a:pt x="0" y="31750"/>
                  </a:cubicBezTo>
                  <a:cubicBezTo>
                    <a:pt x="0" y="14224"/>
                    <a:pt x="14224" y="0"/>
                    <a:pt x="31750" y="0"/>
                  </a:cubicBezTo>
                  <a:close/>
                </a:path>
              </a:pathLst>
            </a:custGeom>
            <a:solidFill>
              <a:srgbClr val="A9DC14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l="738" t="307" r="738" b="787"/>
          <a:stretch>
            <a:fillRect/>
          </a:stretch>
        </p:blipFill>
        <p:spPr>
          <a:xfrm>
            <a:off x="6370036" y="621092"/>
            <a:ext cx="9612123" cy="905417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963653" y="2891117"/>
            <a:ext cx="3237392" cy="58273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744768" y="2866232"/>
            <a:ext cx="3237392" cy="582730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 rot="5400000">
            <a:off x="10306040" y="4950458"/>
            <a:ext cx="36703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rot="5400000">
            <a:off x="9239902" y="4931450"/>
            <a:ext cx="39569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201045" y="3341881"/>
            <a:ext cx="1466296" cy="26393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rcRect t="17669" r="3296" b="17669"/>
          <a:stretch>
            <a:fillRect/>
          </a:stretch>
        </p:blipFill>
        <p:spPr>
          <a:xfrm>
            <a:off x="10300606" y="3285645"/>
            <a:ext cx="2759361" cy="58925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 l="91362" t="24714" b="24714"/>
          <a:stretch>
            <a:fillRect/>
          </a:stretch>
        </p:blipFill>
        <p:spPr>
          <a:xfrm rot="-5310603">
            <a:off x="12902410" y="3415107"/>
            <a:ext cx="315114" cy="58925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896115" y="5143500"/>
            <a:ext cx="2485523" cy="576641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363766" y="4936620"/>
            <a:ext cx="232532" cy="202201"/>
          </a:xfrm>
          <a:prstGeom prst="rect">
            <a:avLst/>
          </a:prstGeom>
        </p:spPr>
      </p:pic>
      <p:sp>
        <p:nvSpPr>
          <p:cNvPr id="16" name="AutoShape 16"/>
          <p:cNvSpPr/>
          <p:nvPr/>
        </p:nvSpPr>
        <p:spPr>
          <a:xfrm>
            <a:off x="9447274" y="5119772"/>
            <a:ext cx="10327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-10800000">
            <a:off x="9331008" y="4781144"/>
            <a:ext cx="232532" cy="202201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6763769" y="9258300"/>
            <a:ext cx="991061" cy="6429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391545" y="3144128"/>
            <a:ext cx="10109284" cy="1925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94"/>
              </a:lnSpc>
            </a:pPr>
            <a:r>
              <a:rPr lang="en-US" sz="11210">
                <a:solidFill>
                  <a:srgbClr val="FFFFFF"/>
                </a:solidFill>
                <a:latin typeface="Open Sans Bold Italics"/>
              </a:rPr>
              <a:t>DEMO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3450180" y="6087283"/>
            <a:ext cx="14785668" cy="57150"/>
            <a:chOff x="0" y="0"/>
            <a:chExt cx="19714224" cy="76200"/>
          </a:xfrm>
        </p:grpSpPr>
        <p:sp>
          <p:nvSpPr>
            <p:cNvPr id="5" name="Freeform 5"/>
            <p:cNvSpPr/>
            <p:nvPr/>
          </p:nvSpPr>
          <p:spPr>
            <a:xfrm>
              <a:off x="38100" y="0"/>
              <a:ext cx="19638011" cy="76200"/>
            </a:xfrm>
            <a:custGeom>
              <a:avLst/>
              <a:gdLst/>
              <a:ahLst/>
              <a:cxnLst/>
              <a:rect l="l" t="t" r="r" b="b"/>
              <a:pathLst>
                <a:path w="19638011" h="76200">
                  <a:moveTo>
                    <a:pt x="0" y="0"/>
                  </a:moveTo>
                  <a:lnTo>
                    <a:pt x="19638011" y="0"/>
                  </a:lnTo>
                  <a:lnTo>
                    <a:pt x="1963801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AADC1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943877" y="6463293"/>
            <a:ext cx="14287262" cy="57150"/>
            <a:chOff x="0" y="0"/>
            <a:chExt cx="19049683" cy="76200"/>
          </a:xfrm>
        </p:grpSpPr>
        <p:sp>
          <p:nvSpPr>
            <p:cNvPr id="7" name="Freeform 7"/>
            <p:cNvSpPr/>
            <p:nvPr/>
          </p:nvSpPr>
          <p:spPr>
            <a:xfrm>
              <a:off x="38100" y="0"/>
              <a:ext cx="18973546" cy="76200"/>
            </a:xfrm>
            <a:custGeom>
              <a:avLst/>
              <a:gdLst/>
              <a:ahLst/>
              <a:cxnLst/>
              <a:rect l="l" t="t" r="r" b="b"/>
              <a:pathLst>
                <a:path w="18973546" h="76200">
                  <a:moveTo>
                    <a:pt x="0" y="0"/>
                  </a:moveTo>
                  <a:lnTo>
                    <a:pt x="18973546" y="0"/>
                  </a:lnTo>
                  <a:lnTo>
                    <a:pt x="18973546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AADC14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763769" y="9258300"/>
            <a:ext cx="991061" cy="6429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10800000">
            <a:off x="-304538" y="1876106"/>
            <a:ext cx="12288482" cy="47625"/>
            <a:chOff x="0" y="0"/>
            <a:chExt cx="16384643" cy="63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384651" cy="63500"/>
            </a:xfrm>
            <a:custGeom>
              <a:avLst/>
              <a:gdLst/>
              <a:ahLst/>
              <a:cxnLst/>
              <a:rect l="l" t="t" r="r" b="b"/>
              <a:pathLst>
                <a:path w="16384651" h="63500">
                  <a:moveTo>
                    <a:pt x="31750" y="0"/>
                  </a:moveTo>
                  <a:lnTo>
                    <a:pt x="16352901" y="0"/>
                  </a:lnTo>
                  <a:cubicBezTo>
                    <a:pt x="16370427" y="0"/>
                    <a:pt x="16384651" y="14224"/>
                    <a:pt x="16384651" y="31750"/>
                  </a:cubicBezTo>
                  <a:cubicBezTo>
                    <a:pt x="16384651" y="49276"/>
                    <a:pt x="16370427" y="63500"/>
                    <a:pt x="16352901" y="63500"/>
                  </a:cubicBezTo>
                  <a:lnTo>
                    <a:pt x="31750" y="63500"/>
                  </a:lnTo>
                  <a:cubicBezTo>
                    <a:pt x="14224" y="63500"/>
                    <a:pt x="0" y="49276"/>
                    <a:pt x="0" y="31750"/>
                  </a:cubicBezTo>
                  <a:cubicBezTo>
                    <a:pt x="0" y="14224"/>
                    <a:pt x="14224" y="0"/>
                    <a:pt x="31750" y="0"/>
                  </a:cubicBezTo>
                  <a:close/>
                </a:path>
              </a:pathLst>
            </a:custGeom>
            <a:solidFill>
              <a:srgbClr val="A9DC14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674845" y="554254"/>
            <a:ext cx="8115300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Open Sans"/>
              </a:rPr>
              <a:t>FUTURE SCOPE: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732495" y="3330575"/>
            <a:ext cx="11158463" cy="457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Open Sans"/>
              </a:rPr>
              <a:t>Admin rights</a:t>
            </a:r>
          </a:p>
          <a:p>
            <a:pPr algn="just">
              <a:lnSpc>
                <a:spcPts val="2800"/>
              </a:lnSpc>
            </a:pPr>
            <a:endParaRPr lang="en-US" sz="5000">
              <a:solidFill>
                <a:srgbClr val="FFFFFF"/>
              </a:solidFill>
              <a:latin typeface="Open Sans"/>
            </a:endParaRPr>
          </a:p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Open Sans"/>
              </a:rPr>
              <a:t>Daily report generation</a:t>
            </a:r>
          </a:p>
          <a:p>
            <a:pPr algn="just">
              <a:lnSpc>
                <a:spcPts val="2800"/>
              </a:lnSpc>
            </a:pPr>
            <a:endParaRPr lang="en-US" sz="5000">
              <a:solidFill>
                <a:srgbClr val="FFFFFF"/>
              </a:solidFill>
              <a:latin typeface="Open Sans"/>
            </a:endParaRPr>
          </a:p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Open Sans"/>
              </a:rPr>
              <a:t>Failure to deliver </a:t>
            </a:r>
          </a:p>
          <a:p>
            <a:pPr algn="just">
              <a:lnSpc>
                <a:spcPts val="2800"/>
              </a:lnSpc>
            </a:pPr>
            <a:endParaRPr lang="en-US" sz="5000">
              <a:solidFill>
                <a:srgbClr val="FFFFFF"/>
              </a:solidFill>
              <a:latin typeface="Open Sans"/>
            </a:endParaRPr>
          </a:p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Open Sans"/>
              </a:rPr>
              <a:t>Encrypted system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763769" y="9258300"/>
            <a:ext cx="991061" cy="6429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-34290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3502951" y="2318221"/>
            <a:ext cx="14785668" cy="57150"/>
            <a:chOff x="0" y="0"/>
            <a:chExt cx="19714224" cy="76200"/>
          </a:xfrm>
        </p:grpSpPr>
        <p:sp>
          <p:nvSpPr>
            <p:cNvPr id="4" name="Freeform 4"/>
            <p:cNvSpPr/>
            <p:nvPr/>
          </p:nvSpPr>
          <p:spPr>
            <a:xfrm>
              <a:off x="38100" y="0"/>
              <a:ext cx="19638011" cy="76200"/>
            </a:xfrm>
            <a:custGeom>
              <a:avLst/>
              <a:gdLst/>
              <a:ahLst/>
              <a:cxnLst/>
              <a:rect l="l" t="t" r="r" b="b"/>
              <a:pathLst>
                <a:path w="19638011" h="76200">
                  <a:moveTo>
                    <a:pt x="0" y="0"/>
                  </a:moveTo>
                  <a:lnTo>
                    <a:pt x="19638011" y="0"/>
                  </a:lnTo>
                  <a:lnTo>
                    <a:pt x="1963801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AADC14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6891106" y="2694231"/>
            <a:ext cx="14287262" cy="57150"/>
            <a:chOff x="0" y="0"/>
            <a:chExt cx="19049683" cy="76200"/>
          </a:xfrm>
        </p:grpSpPr>
        <p:sp>
          <p:nvSpPr>
            <p:cNvPr id="6" name="Freeform 6"/>
            <p:cNvSpPr/>
            <p:nvPr/>
          </p:nvSpPr>
          <p:spPr>
            <a:xfrm>
              <a:off x="38100" y="0"/>
              <a:ext cx="18973546" cy="76200"/>
            </a:xfrm>
            <a:custGeom>
              <a:avLst/>
              <a:gdLst/>
              <a:ahLst/>
              <a:cxnLst/>
              <a:rect l="l" t="t" r="r" b="b"/>
              <a:pathLst>
                <a:path w="18973546" h="76200">
                  <a:moveTo>
                    <a:pt x="0" y="0"/>
                  </a:moveTo>
                  <a:lnTo>
                    <a:pt x="18973546" y="0"/>
                  </a:lnTo>
                  <a:lnTo>
                    <a:pt x="18973546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AADC14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763769" y="9258300"/>
            <a:ext cx="991061" cy="642946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-688873" y="360548"/>
            <a:ext cx="19053163" cy="1708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Open Sans Bold Italics"/>
              </a:rPr>
              <a:t>CHALLENGES FACED</a:t>
            </a:r>
          </a:p>
        </p:txBody>
      </p:sp>
      <p:sp>
        <p:nvSpPr>
          <p:cNvPr id="27" name="Rectangle 26"/>
          <p:cNvSpPr/>
          <p:nvPr/>
        </p:nvSpPr>
        <p:spPr>
          <a:xfrm>
            <a:off x="-838200" y="3841066"/>
            <a:ext cx="8899916" cy="838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/>
          <p:cNvSpPr/>
          <p:nvPr/>
        </p:nvSpPr>
        <p:spPr>
          <a:xfrm>
            <a:off x="-378777" y="5310356"/>
            <a:ext cx="8899916" cy="838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/>
          <p:cNvSpPr/>
          <p:nvPr/>
        </p:nvSpPr>
        <p:spPr>
          <a:xfrm>
            <a:off x="-93860" y="6893731"/>
            <a:ext cx="8899916" cy="838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/>
          <p:cNvSpPr/>
          <p:nvPr/>
        </p:nvSpPr>
        <p:spPr>
          <a:xfrm>
            <a:off x="183368" y="8420100"/>
            <a:ext cx="8899916" cy="838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-10010555" y="932094"/>
            <a:ext cx="11039255" cy="11039255"/>
          </a:xfrm>
          <a:prstGeom prst="rect">
            <a:avLst/>
          </a:prstGeom>
        </p:spPr>
      </p:pic>
      <p:sp>
        <p:nvSpPr>
          <p:cNvPr id="31" name="TextBox 23"/>
          <p:cNvSpPr txBox="1"/>
          <p:nvPr/>
        </p:nvSpPr>
        <p:spPr>
          <a:xfrm>
            <a:off x="685800" y="3957001"/>
            <a:ext cx="7693941" cy="606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Montserrat Classic"/>
              </a:rPr>
              <a:t>Different tech stack</a:t>
            </a:r>
          </a:p>
        </p:txBody>
      </p:sp>
      <p:sp>
        <p:nvSpPr>
          <p:cNvPr id="32" name="TextBox 22"/>
          <p:cNvSpPr txBox="1"/>
          <p:nvPr/>
        </p:nvSpPr>
        <p:spPr>
          <a:xfrm>
            <a:off x="999392" y="5426291"/>
            <a:ext cx="7693941" cy="606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Montserrat Classic"/>
              </a:rPr>
              <a:t>Collaborating with new team </a:t>
            </a:r>
          </a:p>
        </p:txBody>
      </p:sp>
      <p:sp>
        <p:nvSpPr>
          <p:cNvPr id="33" name="TextBox 25"/>
          <p:cNvSpPr txBox="1"/>
          <p:nvPr/>
        </p:nvSpPr>
        <p:spPr>
          <a:xfrm>
            <a:off x="961878" y="7009666"/>
            <a:ext cx="7693941" cy="606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Montserrat Classic"/>
              </a:rPr>
              <a:t>Time management</a:t>
            </a:r>
          </a:p>
        </p:txBody>
      </p:sp>
      <p:sp>
        <p:nvSpPr>
          <p:cNvPr id="34" name="TextBox 24"/>
          <p:cNvSpPr txBox="1"/>
          <p:nvPr/>
        </p:nvSpPr>
        <p:spPr>
          <a:xfrm>
            <a:off x="961877" y="8536035"/>
            <a:ext cx="7693941" cy="606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Montserrat Classic"/>
              </a:rPr>
              <a:t>Conflicting point of view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140</Words>
  <Application>Microsoft Office PowerPoint</Application>
  <PresentationFormat>Custom</PresentationFormat>
  <Paragraphs>51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Open Sans Bold</vt:lpstr>
      <vt:lpstr>Open Sans Italics</vt:lpstr>
      <vt:lpstr>Montserrat Classic</vt:lpstr>
      <vt:lpstr>Open Sans Bold Italics</vt:lpstr>
      <vt:lpstr>Open Sans</vt:lpstr>
      <vt:lpstr>Poppins Medium</vt:lpstr>
      <vt:lpstr>Open Sans Medium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ppt2 - Citi bridge ppt</dc:title>
  <cp:lastModifiedBy>Mansi Indore</cp:lastModifiedBy>
  <cp:revision>3</cp:revision>
  <dcterms:created xsi:type="dcterms:W3CDTF">2006-08-16T00:00:00Z</dcterms:created>
  <dcterms:modified xsi:type="dcterms:W3CDTF">2022-09-25T15:51:40Z</dcterms:modified>
  <dc:identifier>DAE7Ep2Rfxc</dc:identifier>
</cp:coreProperties>
</file>